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66"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6" r:id="rId24"/>
    <p:sldId id="417" r:id="rId25"/>
    <p:sldId id="415" r:id="rId26"/>
    <p:sldId id="4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76" d="100"/>
        <a:sy n="76" d="100"/>
      </p:scale>
      <p:origin x="0" y="-69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0E1FA-82FA-4C51-B24E-61119099F443}" type="datetimeFigureOut">
              <a:rPr lang="en-AU" smtClean="0"/>
              <a:t>3/12/2015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1CB34-3625-4B9B-BE14-EE7BA322A8C0}" type="slidenum">
              <a:rPr lang="en-AU" smtClean="0"/>
              <a:t>‹#›</a:t>
            </a:fld>
            <a:endParaRPr lang="en-AU"/>
          </a:p>
        </p:txBody>
      </p:sp>
    </p:spTree>
    <p:extLst>
      <p:ext uri="{BB962C8B-B14F-4D97-AF65-F5344CB8AC3E}">
        <p14:creationId xmlns:p14="http://schemas.microsoft.com/office/powerpoint/2010/main" val="260914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251CB34-3625-4B9B-BE14-EE7BA322A8C0}" type="slidenum">
              <a:rPr lang="en-AU" smtClean="0"/>
              <a:t>1</a:t>
            </a:fld>
            <a:endParaRPr lang="en-AU"/>
          </a:p>
        </p:txBody>
      </p:sp>
    </p:spTree>
    <p:extLst>
      <p:ext uri="{BB962C8B-B14F-4D97-AF65-F5344CB8AC3E}">
        <p14:creationId xmlns:p14="http://schemas.microsoft.com/office/powerpoint/2010/main" val="7579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86B3054-11C2-49E7-A51F-8F1EE54B5981}"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88896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1C4310-6250-416E-8958-E2BDF8058C3B}"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0027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1C584A3-CCA4-412E-8CE4-87EA98B7E067}"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56904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B33FF66-22B8-4D26-8723-3D4FABB28F0E}"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05308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8E6EC-21CB-4714-A86F-A79F3CC1AF01}" type="datetime1">
              <a:rPr lang="en-AU" smtClean="0"/>
              <a:t>3/12/2015</a:t>
            </a:fld>
            <a:endParaRPr lang="en-AU"/>
          </a:p>
        </p:txBody>
      </p:sp>
      <p:sp>
        <p:nvSpPr>
          <p:cNvPr id="5" name="Footer Placeholder 4"/>
          <p:cNvSpPr>
            <a:spLocks noGrp="1"/>
          </p:cNvSpPr>
          <p:nvPr>
            <p:ph type="ftr" sz="quarter" idx="11"/>
          </p:nvPr>
        </p:nvSpPr>
        <p:spPr/>
        <p:txBody>
          <a:bodyPr/>
          <a:lstStyle/>
          <a:p>
            <a:r>
              <a:rPr lang="en-US" smtClean="0"/>
              <a:t>MAV secondary</a:t>
            </a:r>
            <a:endParaRPr lang="en-AU"/>
          </a:p>
        </p:txBody>
      </p:sp>
      <p:sp>
        <p:nvSpPr>
          <p:cNvPr id="6" name="Slide Number Placeholder 5"/>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54774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EF54C97-42AF-445B-87B1-6B6A0079FA8B}"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20239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D79A52D-3C0F-48DD-9841-B37ACB6457B7}" type="datetime1">
              <a:rPr lang="en-AU" smtClean="0"/>
              <a:t>3/12/2015</a:t>
            </a:fld>
            <a:endParaRPr lang="en-AU"/>
          </a:p>
        </p:txBody>
      </p:sp>
      <p:sp>
        <p:nvSpPr>
          <p:cNvPr id="8" name="Footer Placeholder 7"/>
          <p:cNvSpPr>
            <a:spLocks noGrp="1"/>
          </p:cNvSpPr>
          <p:nvPr>
            <p:ph type="ftr" sz="quarter" idx="11"/>
          </p:nvPr>
        </p:nvSpPr>
        <p:spPr/>
        <p:txBody>
          <a:bodyPr/>
          <a:lstStyle/>
          <a:p>
            <a:r>
              <a:rPr lang="en-US" smtClean="0"/>
              <a:t>MAV secondary</a:t>
            </a:r>
            <a:endParaRPr lang="en-AU"/>
          </a:p>
        </p:txBody>
      </p:sp>
      <p:sp>
        <p:nvSpPr>
          <p:cNvPr id="9" name="Slide Number Placeholder 8"/>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32242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2D36F11-033B-417F-B2DD-306AE6DD9751}" type="datetime1">
              <a:rPr lang="en-AU" smtClean="0"/>
              <a:t>3/12/2015</a:t>
            </a:fld>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sp>
        <p:nvSpPr>
          <p:cNvPr id="5" name="Slide Number Placeholder 4"/>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28491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941EC-D3E9-4C88-8E50-76D00CAFDD9E}" type="datetime1">
              <a:rPr lang="en-AU" smtClean="0"/>
              <a:t>3/12/2015</a:t>
            </a:fld>
            <a:endParaRPr lang="en-AU"/>
          </a:p>
        </p:txBody>
      </p:sp>
      <p:sp>
        <p:nvSpPr>
          <p:cNvPr id="3" name="Footer Placeholder 2"/>
          <p:cNvSpPr>
            <a:spLocks noGrp="1"/>
          </p:cNvSpPr>
          <p:nvPr>
            <p:ph type="ftr" sz="quarter" idx="11"/>
          </p:nvPr>
        </p:nvSpPr>
        <p:spPr/>
        <p:txBody>
          <a:bodyPr/>
          <a:lstStyle/>
          <a:p>
            <a:r>
              <a:rPr lang="en-US" smtClean="0"/>
              <a:t>MAV secondary</a:t>
            </a:r>
            <a:endParaRPr lang="en-AU"/>
          </a:p>
        </p:txBody>
      </p:sp>
      <p:sp>
        <p:nvSpPr>
          <p:cNvPr id="4" name="Slide Number Placeholder 3"/>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475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4478D-FDDA-4E3E-986D-050A7C16FFC9}"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302266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52D0B-2E44-4FC2-B004-FE44EF364635}" type="datetime1">
              <a:rPr lang="en-AU" smtClean="0"/>
              <a:t>3/12/2015</a:t>
            </a:fld>
            <a:endParaRPr lang="en-AU"/>
          </a:p>
        </p:txBody>
      </p:sp>
      <p:sp>
        <p:nvSpPr>
          <p:cNvPr id="6" name="Footer Placeholder 5"/>
          <p:cNvSpPr>
            <a:spLocks noGrp="1"/>
          </p:cNvSpPr>
          <p:nvPr>
            <p:ph type="ftr" sz="quarter" idx="11"/>
          </p:nvPr>
        </p:nvSpPr>
        <p:spPr/>
        <p:txBody>
          <a:bodyPr/>
          <a:lstStyle/>
          <a:p>
            <a:r>
              <a:rPr lang="en-US" smtClean="0"/>
              <a:t>MAV secondary</a:t>
            </a:r>
            <a:endParaRPr lang="en-AU"/>
          </a:p>
        </p:txBody>
      </p:sp>
      <p:sp>
        <p:nvSpPr>
          <p:cNvPr id="7" name="Slide Number Placeholder 6"/>
          <p:cNvSpPr>
            <a:spLocks noGrp="1"/>
          </p:cNvSpPr>
          <p:nvPr>
            <p:ph type="sldNum" sz="quarter" idx="12"/>
          </p:nvPr>
        </p:nvSpPr>
        <p:spPr/>
        <p:txBody>
          <a:bodyPr/>
          <a:lstStyle/>
          <a:p>
            <a:fld id="{49A7497F-1620-4B89-B8A8-4D8AD2158269}" type="slidenum">
              <a:rPr lang="en-AU" smtClean="0"/>
              <a:t>‹#›</a:t>
            </a:fld>
            <a:endParaRPr lang="en-AU"/>
          </a:p>
        </p:txBody>
      </p:sp>
    </p:spTree>
    <p:extLst>
      <p:ext uri="{BB962C8B-B14F-4D97-AF65-F5344CB8AC3E}">
        <p14:creationId xmlns:p14="http://schemas.microsoft.com/office/powerpoint/2010/main" val="161404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DA979-7163-40CE-BABD-A8F008E64413}" type="datetime1">
              <a:rPr lang="en-AU" smtClean="0"/>
              <a:t>3/12/2015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MAV secondary</a:t>
            </a:r>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7497F-1620-4B89-B8A8-4D8AD2158269}" type="slidenum">
              <a:rPr lang="en-AU" smtClean="0"/>
              <a:t>‹#›</a:t>
            </a:fld>
            <a:endParaRPr lang="en-AU"/>
          </a:p>
        </p:txBody>
      </p:sp>
    </p:spTree>
    <p:extLst>
      <p:ext uri="{BB962C8B-B14F-4D97-AF65-F5344CB8AC3E}">
        <p14:creationId xmlns:p14="http://schemas.microsoft.com/office/powerpoint/2010/main" val="185865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Turning engaging mathematics classroom experiences into robust learning</a:t>
            </a:r>
          </a:p>
        </p:txBody>
      </p:sp>
      <p:sp>
        <p:nvSpPr>
          <p:cNvPr id="3" name="Subtitle 2"/>
          <p:cNvSpPr>
            <a:spLocks noGrp="1"/>
          </p:cNvSpPr>
          <p:nvPr>
            <p:ph type="subTitle" idx="1"/>
          </p:nvPr>
        </p:nvSpPr>
        <p:spPr>
          <a:xfrm>
            <a:off x="1524000" y="3972392"/>
            <a:ext cx="9144000" cy="1285407"/>
          </a:xfrm>
        </p:spPr>
        <p:txBody>
          <a:bodyPr/>
          <a:lstStyle/>
          <a:p>
            <a:r>
              <a:rPr lang="en-AU" dirty="0" smtClean="0"/>
              <a:t>Peter Sullivan and Caroline Brown</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930542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Consolidating Task to establish learning</a:t>
            </a:r>
          </a:p>
        </p:txBody>
      </p:sp>
      <p:sp>
        <p:nvSpPr>
          <p:cNvPr id="3" name="Content Placeholder 2"/>
          <p:cNvSpPr>
            <a:spLocks noGrp="1"/>
          </p:cNvSpPr>
          <p:nvPr>
            <p:ph idx="1"/>
          </p:nvPr>
        </p:nvSpPr>
        <p:spPr/>
        <p:txBody>
          <a:bodyPr/>
          <a:lstStyle/>
          <a:p>
            <a:r>
              <a:rPr lang="en-AU" dirty="0"/>
              <a:t>Five groups of 3 fractions to order</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Picture 4"/>
          <p:cNvPicPr>
            <a:picLocks noChangeAspect="1"/>
          </p:cNvPicPr>
          <p:nvPr/>
        </p:nvPicPr>
        <p:blipFill>
          <a:blip r:embed="rId2"/>
          <a:stretch>
            <a:fillRect/>
          </a:stretch>
        </p:blipFill>
        <p:spPr>
          <a:xfrm>
            <a:off x="1738461" y="2535383"/>
            <a:ext cx="2196229" cy="1064840"/>
          </a:xfrm>
          <a:prstGeom prst="rect">
            <a:avLst/>
          </a:prstGeom>
        </p:spPr>
      </p:pic>
      <p:pic>
        <p:nvPicPr>
          <p:cNvPr id="6" name="Picture 5"/>
          <p:cNvPicPr>
            <a:picLocks noChangeAspect="1"/>
          </p:cNvPicPr>
          <p:nvPr/>
        </p:nvPicPr>
        <p:blipFill>
          <a:blip r:embed="rId3"/>
          <a:stretch>
            <a:fillRect/>
          </a:stretch>
        </p:blipFill>
        <p:spPr>
          <a:xfrm>
            <a:off x="7305684" y="2622082"/>
            <a:ext cx="2540557" cy="978141"/>
          </a:xfrm>
          <a:prstGeom prst="rect">
            <a:avLst/>
          </a:prstGeom>
        </p:spPr>
      </p:pic>
      <p:pic>
        <p:nvPicPr>
          <p:cNvPr id="7" name="Picture 6"/>
          <p:cNvPicPr>
            <a:picLocks noChangeAspect="1"/>
          </p:cNvPicPr>
          <p:nvPr/>
        </p:nvPicPr>
        <p:blipFill>
          <a:blip r:embed="rId4"/>
          <a:stretch>
            <a:fillRect/>
          </a:stretch>
        </p:blipFill>
        <p:spPr>
          <a:xfrm>
            <a:off x="1439269" y="4086565"/>
            <a:ext cx="2794612" cy="1003547"/>
          </a:xfrm>
          <a:prstGeom prst="rect">
            <a:avLst/>
          </a:prstGeom>
        </p:spPr>
      </p:pic>
      <p:pic>
        <p:nvPicPr>
          <p:cNvPr id="8" name="Picture 7"/>
          <p:cNvPicPr>
            <a:picLocks noChangeAspect="1"/>
          </p:cNvPicPr>
          <p:nvPr/>
        </p:nvPicPr>
        <p:blipFill>
          <a:blip r:embed="rId5"/>
          <a:stretch>
            <a:fillRect/>
          </a:stretch>
        </p:blipFill>
        <p:spPr>
          <a:xfrm>
            <a:off x="7206332" y="4099267"/>
            <a:ext cx="3099479" cy="978141"/>
          </a:xfrm>
          <a:prstGeom prst="rect">
            <a:avLst/>
          </a:prstGeom>
        </p:spPr>
      </p:pic>
      <p:pic>
        <p:nvPicPr>
          <p:cNvPr id="9" name="Picture 8"/>
          <p:cNvPicPr>
            <a:picLocks noChangeAspect="1"/>
          </p:cNvPicPr>
          <p:nvPr/>
        </p:nvPicPr>
        <p:blipFill>
          <a:blip r:embed="rId6"/>
          <a:stretch>
            <a:fillRect/>
          </a:stretch>
        </p:blipFill>
        <p:spPr>
          <a:xfrm>
            <a:off x="4348206" y="5349885"/>
            <a:ext cx="2743801" cy="978141"/>
          </a:xfrm>
          <a:prstGeom prst="rect">
            <a:avLst/>
          </a:prstGeom>
        </p:spPr>
      </p:pic>
    </p:spTree>
    <p:extLst>
      <p:ext uri="{BB962C8B-B14F-4D97-AF65-F5344CB8AC3E}">
        <p14:creationId xmlns:p14="http://schemas.microsoft.com/office/powerpoint/2010/main" val="299388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3"/>
          <p:cNvPicPr>
            <a:picLocks noChangeAspect="1"/>
          </p:cNvPicPr>
          <p:nvPr/>
        </p:nvPicPr>
        <p:blipFill>
          <a:blip r:embed="rId2"/>
          <a:stretch>
            <a:fillRect/>
          </a:stretch>
        </p:blipFill>
        <p:spPr>
          <a:xfrm>
            <a:off x="1360582" y="1496291"/>
            <a:ext cx="9657937" cy="5019069"/>
          </a:xfrm>
          <a:prstGeom prst="rect">
            <a:avLst/>
          </a:prstGeom>
        </p:spPr>
      </p:pic>
      <p:sp>
        <p:nvSpPr>
          <p:cNvPr id="6" name="TextBox 5"/>
          <p:cNvSpPr txBox="1"/>
          <p:nvPr/>
        </p:nvSpPr>
        <p:spPr>
          <a:xfrm>
            <a:off x="1506828" y="1532586"/>
            <a:ext cx="850006" cy="425003"/>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67342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denominator</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a:blip r:embed="rId2"/>
          <a:stretch>
            <a:fillRect/>
          </a:stretch>
        </p:blipFill>
        <p:spPr>
          <a:xfrm>
            <a:off x="1440073" y="1885071"/>
            <a:ext cx="7645239" cy="3643532"/>
          </a:xfrm>
          <a:prstGeom prst="rect">
            <a:avLst/>
          </a:prstGeom>
        </p:spPr>
      </p:pic>
    </p:spTree>
    <p:extLst>
      <p:ext uri="{BB962C8B-B14F-4D97-AF65-F5344CB8AC3E}">
        <p14:creationId xmlns:p14="http://schemas.microsoft.com/office/powerpoint/2010/main" val="74267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Decimals</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rotWithShape="1">
          <a:blip r:embed="rId2"/>
          <a:srcRect t="8727" r="4766"/>
          <a:stretch/>
        </p:blipFill>
        <p:spPr>
          <a:xfrm>
            <a:off x="291461" y="2419817"/>
            <a:ext cx="11900539" cy="2798664"/>
          </a:xfrm>
          <a:prstGeom prst="rect">
            <a:avLst/>
          </a:prstGeom>
        </p:spPr>
      </p:pic>
    </p:spTree>
    <p:extLst>
      <p:ext uri="{BB962C8B-B14F-4D97-AF65-F5344CB8AC3E}">
        <p14:creationId xmlns:p14="http://schemas.microsoft.com/office/powerpoint/2010/main" val="4004220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Decimals</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a:blip r:embed="rId2"/>
          <a:stretch>
            <a:fillRect/>
          </a:stretch>
        </p:blipFill>
        <p:spPr>
          <a:xfrm>
            <a:off x="506437" y="2434949"/>
            <a:ext cx="11460480" cy="1906370"/>
          </a:xfrm>
          <a:prstGeom prst="rect">
            <a:avLst/>
          </a:prstGeom>
        </p:spPr>
      </p:pic>
    </p:spTree>
    <p:extLst>
      <p:ext uri="{BB962C8B-B14F-4D97-AF65-F5344CB8AC3E}">
        <p14:creationId xmlns:p14="http://schemas.microsoft.com/office/powerpoint/2010/main" val="2040346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Bar Diagram</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3"/>
          <p:cNvPicPr>
            <a:picLocks noGrp="1" noChangeAspect="1"/>
          </p:cNvPicPr>
          <p:nvPr>
            <p:ph idx="1"/>
          </p:nvPr>
        </p:nvPicPr>
        <p:blipFill>
          <a:blip r:embed="rId2"/>
          <a:stretch>
            <a:fillRect/>
          </a:stretch>
        </p:blipFill>
        <p:spPr>
          <a:xfrm>
            <a:off x="279273" y="1679185"/>
            <a:ext cx="11633453" cy="3403075"/>
          </a:xfrm>
          <a:prstGeom prst="rect">
            <a:avLst/>
          </a:prstGeom>
        </p:spPr>
      </p:pic>
    </p:spTree>
    <p:extLst>
      <p:ext uri="{BB962C8B-B14F-4D97-AF65-F5344CB8AC3E}">
        <p14:creationId xmlns:p14="http://schemas.microsoft.com/office/powerpoint/2010/main" val="175163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Bar Diagram</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a:blip r:embed="rId2"/>
          <a:stretch>
            <a:fillRect/>
          </a:stretch>
        </p:blipFill>
        <p:spPr>
          <a:xfrm>
            <a:off x="911757" y="2067951"/>
            <a:ext cx="9667148" cy="3605138"/>
          </a:xfrm>
          <a:prstGeom prst="rect">
            <a:avLst/>
          </a:prstGeom>
        </p:spPr>
      </p:pic>
    </p:spTree>
    <p:extLst>
      <p:ext uri="{BB962C8B-B14F-4D97-AF65-F5344CB8AC3E}">
        <p14:creationId xmlns:p14="http://schemas.microsoft.com/office/powerpoint/2010/main" val="1741255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Residual from whole</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rotWithShape="1">
          <a:blip r:embed="rId2"/>
          <a:srcRect r="1336"/>
          <a:stretch/>
        </p:blipFill>
        <p:spPr>
          <a:xfrm>
            <a:off x="150460" y="1800664"/>
            <a:ext cx="11822318" cy="3937871"/>
          </a:xfrm>
          <a:prstGeom prst="rect">
            <a:avLst/>
          </a:prstGeom>
        </p:spPr>
      </p:pic>
    </p:spTree>
    <p:extLst>
      <p:ext uri="{BB962C8B-B14F-4D97-AF65-F5344CB8AC3E}">
        <p14:creationId xmlns:p14="http://schemas.microsoft.com/office/powerpoint/2010/main" val="2658851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Residual from whole</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a:blip r:embed="rId2">
            <a:lum bright="-50000" contrast="71000"/>
          </a:blip>
          <a:stretch>
            <a:fillRect/>
          </a:stretch>
        </p:blipFill>
        <p:spPr>
          <a:xfrm>
            <a:off x="1364567" y="1560170"/>
            <a:ext cx="9228406" cy="4761280"/>
          </a:xfrm>
          <a:prstGeom prst="rect">
            <a:avLst/>
          </a:prstGeom>
        </p:spPr>
      </p:pic>
    </p:spTree>
    <p:extLst>
      <p:ext uri="{BB962C8B-B14F-4D97-AF65-F5344CB8AC3E}">
        <p14:creationId xmlns:p14="http://schemas.microsoft.com/office/powerpoint/2010/main" val="104862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Mixed Number</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noChangeAspect="1"/>
          </p:cNvPicPr>
          <p:nvPr>
            <p:ph idx="1"/>
          </p:nvPr>
        </p:nvPicPr>
        <p:blipFill>
          <a:blip r:embed="rId2"/>
          <a:stretch>
            <a:fillRect/>
          </a:stretch>
        </p:blipFill>
        <p:spPr>
          <a:xfrm>
            <a:off x="416168" y="1690688"/>
            <a:ext cx="4160570" cy="1840303"/>
          </a:xfrm>
          <a:prstGeom prst="rect">
            <a:avLst/>
          </a:prstGeom>
        </p:spPr>
      </p:pic>
      <p:pic>
        <p:nvPicPr>
          <p:cNvPr id="6" name="Content Placeholder 3"/>
          <p:cNvPicPr>
            <a:picLocks noChangeAspect="1"/>
          </p:cNvPicPr>
          <p:nvPr/>
        </p:nvPicPr>
        <p:blipFill rotWithShape="1">
          <a:blip r:embed="rId3"/>
          <a:srcRect r="910" b="1674"/>
          <a:stretch/>
        </p:blipFill>
        <p:spPr>
          <a:xfrm>
            <a:off x="5852621" y="1690688"/>
            <a:ext cx="6217920" cy="4598693"/>
          </a:xfrm>
          <a:prstGeom prst="rect">
            <a:avLst/>
          </a:prstGeom>
        </p:spPr>
      </p:pic>
      <p:pic>
        <p:nvPicPr>
          <p:cNvPr id="7" name="Picture 6"/>
          <p:cNvPicPr>
            <a:picLocks noChangeAspect="1"/>
          </p:cNvPicPr>
          <p:nvPr/>
        </p:nvPicPr>
        <p:blipFill>
          <a:blip r:embed="rId4"/>
          <a:stretch>
            <a:fillRect/>
          </a:stretch>
        </p:blipFill>
        <p:spPr>
          <a:xfrm>
            <a:off x="416168" y="3862303"/>
            <a:ext cx="5436453" cy="1908448"/>
          </a:xfrm>
          <a:prstGeom prst="rect">
            <a:avLst/>
          </a:prstGeom>
        </p:spPr>
      </p:pic>
    </p:spTree>
    <p:extLst>
      <p:ext uri="{BB962C8B-B14F-4D97-AF65-F5344CB8AC3E}">
        <p14:creationId xmlns:p14="http://schemas.microsoft.com/office/powerpoint/2010/main" val="2841687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Abstract</a:t>
            </a:r>
            <a:endParaRPr lang="en-AU" dirty="0"/>
          </a:p>
        </p:txBody>
      </p:sp>
      <p:sp>
        <p:nvSpPr>
          <p:cNvPr id="3" name="Content Placeholder 2"/>
          <p:cNvSpPr>
            <a:spLocks noGrp="1"/>
          </p:cNvSpPr>
          <p:nvPr>
            <p:ph idx="1"/>
          </p:nvPr>
        </p:nvSpPr>
        <p:spPr/>
        <p:txBody>
          <a:bodyPr/>
          <a:lstStyle/>
          <a:p>
            <a:r>
              <a:rPr lang="en-AU" dirty="0"/>
              <a:t>There is now clear evidence that more challenging open-ended tasks engage all students in learning mathematics, including those who learn easily and those who find learning mathematics difficult. The next step is to convert those engaging experiences into flexible learning that can be transferred to other contexts. This session will outline key actions for teachers including articulating the relevant mathematics and the use of similar tasks to follow up and consolidate the learning activated by the initial challenge. </a:t>
            </a:r>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881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Bigger denominator, smaller fraction</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3"/>
          <p:cNvPicPr>
            <a:picLocks noGrp="1" noChangeAspect="1"/>
          </p:cNvPicPr>
          <p:nvPr>
            <p:ph idx="1"/>
          </p:nvPr>
        </p:nvPicPr>
        <p:blipFill rotWithShape="1">
          <a:blip r:embed="rId2"/>
          <a:srcRect r="2001"/>
          <a:stretch/>
        </p:blipFill>
        <p:spPr>
          <a:xfrm>
            <a:off x="838200" y="1948349"/>
            <a:ext cx="10515600" cy="4105889"/>
          </a:xfrm>
          <a:prstGeom prst="rect">
            <a:avLst/>
          </a:prstGeom>
        </p:spPr>
      </p:pic>
    </p:spTree>
    <p:extLst>
      <p:ext uri="{BB962C8B-B14F-4D97-AF65-F5344CB8AC3E}">
        <p14:creationId xmlns:p14="http://schemas.microsoft.com/office/powerpoint/2010/main" val="4019322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Findings from Consolidating Task</a:t>
            </a:r>
          </a:p>
        </p:txBody>
      </p:sp>
      <p:sp>
        <p:nvSpPr>
          <p:cNvPr id="3" name="Content Placeholder 2"/>
          <p:cNvSpPr>
            <a:spLocks noGrp="1"/>
          </p:cNvSpPr>
          <p:nvPr>
            <p:ph idx="1"/>
          </p:nvPr>
        </p:nvSpPr>
        <p:spPr/>
        <p:txBody>
          <a:bodyPr/>
          <a:lstStyle/>
          <a:p>
            <a:r>
              <a:rPr lang="en-AU" dirty="0"/>
              <a:t>Having a variety of methods to use when ordering fractions meant that students could select a method that was appropriate to the types of fractions being compared. </a:t>
            </a:r>
          </a:p>
          <a:p>
            <a:endParaRPr lang="en-AU" dirty="0"/>
          </a:p>
          <a:p>
            <a:r>
              <a:rPr lang="en-AU" dirty="0"/>
              <a:t>When the fractions were smaller, the preferred method was a diagram to explain.</a:t>
            </a:r>
          </a:p>
          <a:p>
            <a:pPr marL="45720" indent="0">
              <a:buNone/>
            </a:pPr>
            <a:endParaRPr lang="en-AU" dirty="0"/>
          </a:p>
          <a:p>
            <a:r>
              <a:rPr lang="en-AU" dirty="0"/>
              <a:t>When the fractions were more difficult, residual thinking or decimals were the preferred method.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316350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Most students seemed to have developed a better understanding of the size of fractions from the ideas that arose in the class discussion. </a:t>
            </a:r>
          </a:p>
          <a:p>
            <a:pPr marL="45720" indent="0">
              <a:buNone/>
            </a:pPr>
            <a:endParaRPr lang="en-AU" dirty="0"/>
          </a:p>
          <a:p>
            <a:r>
              <a:rPr lang="en-AU" dirty="0"/>
              <a:t>Some of the students who used residual </a:t>
            </a:r>
            <a:r>
              <a:rPr lang="en-AU" dirty="0" smtClean="0"/>
              <a:t>thinking in the consolidating task </a:t>
            </a:r>
            <a:r>
              <a:rPr lang="en-AU" dirty="0"/>
              <a:t>had not used this for the challenging task but had picked up this idea from the class discussion and </a:t>
            </a:r>
            <a:r>
              <a:rPr lang="en-AU" dirty="0" smtClean="0"/>
              <a:t>then used it.</a:t>
            </a:r>
          </a:p>
          <a:p>
            <a:endParaRPr lang="en-AU" dirty="0"/>
          </a:p>
          <a:p>
            <a:r>
              <a:rPr lang="en-AU" dirty="0"/>
              <a:t>Most students could correctly order the fractions given.</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573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Reflection on using challenging tasks</a:t>
            </a:r>
            <a:endParaRPr lang="en-AU" dirty="0"/>
          </a:p>
        </p:txBody>
      </p:sp>
      <p:sp>
        <p:nvSpPr>
          <p:cNvPr id="3" name="Content Placeholder 2"/>
          <p:cNvSpPr>
            <a:spLocks noGrp="1"/>
          </p:cNvSpPr>
          <p:nvPr>
            <p:ph idx="1"/>
          </p:nvPr>
        </p:nvSpPr>
        <p:spPr/>
        <p:txBody>
          <a:bodyPr>
            <a:normAutofit fontScale="92500"/>
          </a:bodyPr>
          <a:lstStyle/>
          <a:p>
            <a:r>
              <a:rPr lang="en-AU" dirty="0"/>
              <a:t>This challenging task took one lesson to complete and the consolidating task was completed for homework. Did not take longer than </a:t>
            </a:r>
            <a:r>
              <a:rPr lang="en-AU" dirty="0" smtClean="0"/>
              <a:t>“traditional</a:t>
            </a:r>
            <a:r>
              <a:rPr lang="en-AU" dirty="0" smtClean="0"/>
              <a:t>” lesson </a:t>
            </a:r>
            <a:r>
              <a:rPr lang="en-AU" dirty="0"/>
              <a:t>to do</a:t>
            </a:r>
            <a:r>
              <a:rPr lang="en-AU" dirty="0" smtClean="0"/>
              <a:t>.</a:t>
            </a:r>
          </a:p>
          <a:p>
            <a:endParaRPr lang="en-AU" dirty="0"/>
          </a:p>
          <a:p>
            <a:r>
              <a:rPr lang="en-AU" dirty="0"/>
              <a:t>If the challenging tasks took a little longer we found that we got “bang for our buck” as students retained the concepts and </a:t>
            </a:r>
            <a:r>
              <a:rPr lang="en-AU" dirty="0" smtClean="0"/>
              <a:t>the </a:t>
            </a:r>
            <a:r>
              <a:rPr lang="en-AU" dirty="0"/>
              <a:t>ideas seemed to be correctly transferred to new situations more often than seen in the </a:t>
            </a:r>
            <a:r>
              <a:rPr lang="en-AU" dirty="0" smtClean="0"/>
              <a:t>past</a:t>
            </a:r>
          </a:p>
          <a:p>
            <a:endParaRPr lang="en-AU" dirty="0"/>
          </a:p>
          <a:p>
            <a:r>
              <a:rPr lang="en-AU" dirty="0" smtClean="0"/>
              <a:t>Challenging </a:t>
            </a:r>
            <a:r>
              <a:rPr lang="en-AU" dirty="0"/>
              <a:t>tasks seemed to allow students to explore fractions as concepts in their own time and develop ideas for themselves </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5618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t>Having to explain their thinking to others made the misconceptions explicit for both students and their </a:t>
            </a:r>
            <a:r>
              <a:rPr lang="en-AU" dirty="0" smtClean="0"/>
              <a:t>teachers</a:t>
            </a:r>
          </a:p>
          <a:p>
            <a:endParaRPr lang="en-AU" dirty="0"/>
          </a:p>
          <a:p>
            <a:r>
              <a:rPr lang="en-AU" dirty="0"/>
              <a:t>This allowed teachers to address incorrect reasoning and misconceptions in their </a:t>
            </a:r>
            <a:r>
              <a:rPr lang="en-AU" dirty="0" smtClean="0"/>
              <a:t>teaching</a:t>
            </a:r>
          </a:p>
          <a:p>
            <a:endParaRPr lang="en-AU" dirty="0"/>
          </a:p>
          <a:p>
            <a:r>
              <a:rPr lang="en-AU" dirty="0"/>
              <a:t>It allowed students to develop a variety of methods so that they could choose the method based on the types of fractions to be ordered</a:t>
            </a:r>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14643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Semester 2 Examination</a:t>
            </a:r>
            <a:endParaRPr lang="en-AU" dirty="0"/>
          </a:p>
        </p:txBody>
      </p:sp>
      <p:sp>
        <p:nvSpPr>
          <p:cNvPr id="3" name="Content Placeholder 2"/>
          <p:cNvSpPr>
            <a:spLocks noGrp="1"/>
          </p:cNvSpPr>
          <p:nvPr>
            <p:ph idx="1"/>
          </p:nvPr>
        </p:nvSpPr>
        <p:spPr/>
        <p:txBody>
          <a:bodyPr>
            <a:normAutofit/>
          </a:bodyPr>
          <a:lstStyle/>
          <a:p>
            <a:r>
              <a:rPr lang="en-AU" dirty="0"/>
              <a:t>Students had more confidence to try unfamiliar questions in the Semester 2 examination. No Year 7 students left any questions blank.</a:t>
            </a:r>
          </a:p>
          <a:p>
            <a:endParaRPr lang="en-AU" dirty="0" smtClean="0"/>
          </a:p>
          <a:p>
            <a:r>
              <a:rPr lang="en-AU" dirty="0" smtClean="0"/>
              <a:t>In </a:t>
            </a:r>
            <a:r>
              <a:rPr lang="en-AU" dirty="0"/>
              <a:t>Semester 2 Examination in November there was a question on ordering fractions.  </a:t>
            </a:r>
            <a:endParaRPr lang="en-AU" dirty="0" smtClean="0"/>
          </a:p>
          <a:p>
            <a:endParaRPr lang="en-AU" dirty="0"/>
          </a:p>
          <a:p>
            <a:r>
              <a:rPr lang="en-AU" dirty="0"/>
              <a:t>21 out of 22 students </a:t>
            </a:r>
            <a:r>
              <a:rPr lang="en-AU" dirty="0" smtClean="0"/>
              <a:t>in the class </a:t>
            </a:r>
            <a:r>
              <a:rPr lang="en-AU" dirty="0"/>
              <a:t>got it correct. </a:t>
            </a:r>
            <a:endParaRPr lang="en-AU" dirty="0" smtClean="0"/>
          </a:p>
          <a:p>
            <a:endParaRPr lang="en-AU" dirty="0"/>
          </a:p>
          <a:p>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7725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Semester 2 Reflections: What has worked well for you in Maths this semester?</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I feel I have learnt so much not only this semester but this whole year. I can’t believe how much knowledge I have gained</a:t>
            </a:r>
          </a:p>
          <a:p>
            <a:r>
              <a:rPr lang="en-AU" dirty="0" smtClean="0"/>
              <a:t>Using different techniques to work things out</a:t>
            </a:r>
          </a:p>
          <a:p>
            <a:r>
              <a:rPr lang="en-AU" dirty="0" smtClean="0"/>
              <a:t>I have learnt Maths isn’t just about methods and answers but is about your learning and how you got the end result. Maths has always been hard for me before but I feel more confident and the results also show my learning.</a:t>
            </a:r>
          </a:p>
          <a:p>
            <a:r>
              <a:rPr lang="en-AU" dirty="0" smtClean="0"/>
              <a:t>Having class discussions about work we’ve done and doing questions together</a:t>
            </a:r>
          </a:p>
          <a:p>
            <a:r>
              <a:rPr lang="en-AU" dirty="0" smtClean="0"/>
              <a:t>When we work as a class so I can see how other people do operations to extend my skills</a:t>
            </a:r>
          </a:p>
          <a:p>
            <a:r>
              <a:rPr lang="en-AU" dirty="0" smtClean="0"/>
              <a:t>The different methods have helped me to understand</a:t>
            </a:r>
          </a:p>
          <a:p>
            <a:r>
              <a:rPr lang="en-AU" dirty="0" smtClean="0"/>
              <a:t>Giving multiple strategies also helped a lot</a:t>
            </a:r>
          </a:p>
          <a:p>
            <a:r>
              <a:rPr lang="en-AU" dirty="0" smtClean="0"/>
              <a:t>Understanding things myself after not understanding them</a:t>
            </a: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spTree>
    <p:extLst>
      <p:ext uri="{BB962C8B-B14F-4D97-AF65-F5344CB8AC3E}">
        <p14:creationId xmlns:p14="http://schemas.microsoft.com/office/powerpoint/2010/main" val="20484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buNone/>
                </a:pPr>
                <a:r>
                  <a:rPr lang="en-AU" dirty="0"/>
                  <a:t>Explain how to work out which is bigger :</a:t>
                </a:r>
              </a:p>
              <a:p>
                <a:endParaRPr lang="en-AU" dirty="0"/>
              </a:p>
              <a:p>
                <a:pPr marL="45720" indent="0" algn="ctr">
                  <a:buNone/>
                </a:pPr>
                <a14:m>
                  <m:oMathPara xmlns:m="http://schemas.openxmlformats.org/officeDocument/2006/math">
                    <m:oMathParaPr>
                      <m:jc m:val="centerGroup"/>
                    </m:oMathParaPr>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m:t>
                          </m:r>
                        </m:num>
                        <m:den>
                          <m:r>
                            <a:rPr lang="en-AU" i="1">
                              <a:latin typeface="Cambria Math" panose="02040503050406030204" pitchFamily="18" charset="0"/>
                            </a:rPr>
                            <m:t>3</m:t>
                          </m:r>
                        </m:den>
                      </m:f>
                      <m:r>
                        <a:rPr lang="en-AU" i="1">
                          <a:latin typeface="Cambria Math" panose="02040503050406030204" pitchFamily="18" charset="0"/>
                        </a:rPr>
                        <m:t>    </m:t>
                      </m:r>
                      <m:r>
                        <m:rPr>
                          <m:sty m:val="p"/>
                        </m:rPr>
                        <a:rPr lang="en-AU">
                          <a:latin typeface="Cambria Math" panose="02040503050406030204" pitchFamily="18" charset="0"/>
                        </a:rPr>
                        <m:t>or</m:t>
                      </m:r>
                      <m:r>
                        <a:rPr lang="en-AU">
                          <a:latin typeface="Cambria Math" panose="02040503050406030204" pitchFamily="18" charset="0"/>
                        </a:rPr>
                        <m:t>        </m:t>
                      </m:r>
                      <m:f>
                        <m:fPr>
                          <m:ctrlPr>
                            <a:rPr lang="en-AU" i="1">
                              <a:latin typeface="Cambria Math" panose="02040503050406030204" pitchFamily="18" charset="0"/>
                            </a:rPr>
                          </m:ctrlPr>
                        </m:fPr>
                        <m:num>
                          <m:r>
                            <a:rPr lang="en-AU" i="1">
                              <a:latin typeface="Cambria Math" panose="02040503050406030204" pitchFamily="18" charset="0"/>
                            </a:rPr>
                            <m:t>201</m:t>
                          </m:r>
                        </m:num>
                        <m:den>
                          <m:r>
                            <a:rPr lang="en-AU" i="1">
                              <a:latin typeface="Cambria Math" panose="02040503050406030204" pitchFamily="18" charset="0"/>
                            </a:rPr>
                            <m:t>301</m:t>
                          </m:r>
                        </m:den>
                      </m:f>
                    </m:oMath>
                  </m:oMathPara>
                </a14:m>
                <a:endParaRPr lang="en-AU" dirty="0"/>
              </a:p>
              <a:p>
                <a:pPr marL="45720" indent="0">
                  <a:buNone/>
                </a:pPr>
                <a:endParaRPr lang="en-AU" dirty="0"/>
              </a:p>
              <a:p>
                <a:pPr marL="45720" indent="0">
                  <a:buNone/>
                </a:pPr>
                <a:r>
                  <a:rPr lang="en-AU" dirty="0"/>
                  <a:t>Use two different methods.</a:t>
                </a:r>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54" t="-2241"/>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US" smtClean="0"/>
              <a:t>MAV secondary</a:t>
            </a:r>
            <a:endParaRPr lang="en-AU"/>
          </a:p>
        </p:txBody>
      </p:sp>
      <p:sp>
        <p:nvSpPr>
          <p:cNvPr id="5" name="Title 4"/>
          <p:cNvSpPr>
            <a:spLocks noGrp="1"/>
          </p:cNvSpPr>
          <p:nvPr>
            <p:ph type="title"/>
          </p:nvPr>
        </p:nvSpPr>
        <p:spPr/>
        <p:txBody>
          <a:bodyPr/>
          <a:lstStyle/>
          <a:p>
            <a:r>
              <a:rPr lang="en-AU" dirty="0" smtClean="0"/>
              <a:t>A lesson - Comparing fractions</a:t>
            </a:r>
            <a:endParaRPr lang="en-AU" dirty="0"/>
          </a:p>
        </p:txBody>
      </p:sp>
    </p:spTree>
    <p:extLst>
      <p:ext uri="{BB962C8B-B14F-4D97-AF65-F5344CB8AC3E}">
        <p14:creationId xmlns:p14="http://schemas.microsoft.com/office/powerpoint/2010/main" val="210434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dirty="0"/>
                  <a:t>Most students were confident that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m:t>
                        </m:r>
                      </m:num>
                      <m:den>
                        <m:r>
                          <a:rPr lang="en-AU" i="1">
                            <a:latin typeface="Cambria Math" panose="02040503050406030204" pitchFamily="18" charset="0"/>
                          </a:rPr>
                          <m:t>3</m:t>
                        </m:r>
                      </m:den>
                    </m:f>
                  </m:oMath>
                </a14:m>
                <a:r>
                  <a:rPr lang="en-AU" dirty="0"/>
                  <a:t>  was smaller than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201</m:t>
                        </m:r>
                      </m:num>
                      <m:den>
                        <m:r>
                          <a:rPr lang="en-AU" i="1">
                            <a:latin typeface="Cambria Math" panose="02040503050406030204" pitchFamily="18" charset="0"/>
                          </a:rPr>
                          <m:t>301</m:t>
                        </m:r>
                      </m:den>
                    </m:f>
                  </m:oMath>
                </a14:m>
                <a:r>
                  <a:rPr lang="en-AU" dirty="0"/>
                  <a:t>  but some had difficulty initially trying to justify this.</a:t>
                </a:r>
              </a:p>
              <a:p>
                <a:endParaRPr lang="en-AU" dirty="0"/>
              </a:p>
              <a:p>
                <a:endParaRPr lang="en-AU"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80"/>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US" smtClean="0"/>
              <a:t>MAV secondary</a:t>
            </a:r>
            <a:endParaRPr lang="en-AU"/>
          </a:p>
        </p:txBody>
      </p:sp>
      <p:pic>
        <p:nvPicPr>
          <p:cNvPr id="5" name="Picture 4"/>
          <p:cNvPicPr>
            <a:picLocks noChangeAspect="1"/>
          </p:cNvPicPr>
          <p:nvPr/>
        </p:nvPicPr>
        <p:blipFill rotWithShape="1">
          <a:blip r:embed="rId3"/>
          <a:srcRect t="881"/>
          <a:stretch/>
        </p:blipFill>
        <p:spPr>
          <a:xfrm>
            <a:off x="838200" y="3031498"/>
            <a:ext cx="10507855" cy="3216008"/>
          </a:xfrm>
          <a:prstGeom prst="rect">
            <a:avLst/>
          </a:prstGeom>
        </p:spPr>
      </p:pic>
      <p:sp>
        <p:nvSpPr>
          <p:cNvPr id="6" name="TextBox 5"/>
          <p:cNvSpPr txBox="1"/>
          <p:nvPr/>
        </p:nvSpPr>
        <p:spPr>
          <a:xfrm>
            <a:off x="1043189" y="3026535"/>
            <a:ext cx="1017431" cy="502276"/>
          </a:xfrm>
          <a:prstGeom prst="rect">
            <a:avLst/>
          </a:prstGeom>
          <a:solidFill>
            <a:schemeClr val="bg1"/>
          </a:solidFill>
          <a:ln>
            <a:noFill/>
          </a:ln>
        </p:spPr>
        <p:txBody>
          <a:bodyPr wrap="square" rtlCol="0">
            <a:spAutoFit/>
          </a:bodyPr>
          <a:lstStyle/>
          <a:p>
            <a:endParaRPr lang="en-AU" dirty="0"/>
          </a:p>
        </p:txBody>
      </p:sp>
    </p:spTree>
    <p:extLst>
      <p:ext uri="{BB962C8B-B14F-4D97-AF65-F5344CB8AC3E}">
        <p14:creationId xmlns:p14="http://schemas.microsoft.com/office/powerpoint/2010/main" val="3924603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denominator of 903</a:t>
            </a:r>
            <a:br>
              <a:rPr lang="en-AU" dirty="0"/>
            </a:b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0378" y="1825625"/>
            <a:ext cx="9531244" cy="4351338"/>
          </a:xfrm>
          <a:prstGeom prst="rect">
            <a:avLst/>
          </a:prstGeom>
          <a:noFill/>
          <a:ln>
            <a:noFill/>
          </a:ln>
        </p:spPr>
      </p:pic>
    </p:spTree>
    <p:extLst>
      <p:ext uri="{BB962C8B-B14F-4D97-AF65-F5344CB8AC3E}">
        <p14:creationId xmlns:p14="http://schemas.microsoft.com/office/powerpoint/2010/main" val="352267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denominator of 301</a:t>
            </a:r>
            <a:br>
              <a:rPr lang="en-AU" dirty="0"/>
            </a:b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75646"/>
            <a:ext cx="10515600" cy="3851296"/>
          </a:xfrm>
          <a:prstGeom prst="rect">
            <a:avLst/>
          </a:prstGeom>
          <a:noFill/>
          <a:ln>
            <a:noFill/>
          </a:ln>
        </p:spPr>
      </p:pic>
    </p:spTree>
    <p:extLst>
      <p:ext uri="{BB962C8B-B14F-4D97-AF65-F5344CB8AC3E}">
        <p14:creationId xmlns:p14="http://schemas.microsoft.com/office/powerpoint/2010/main" val="170387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Converting fractions to decimals</a:t>
            </a:r>
            <a:br>
              <a:rPr lang="en-AU" dirty="0"/>
            </a:br>
            <a:endParaRPr lang="en-AU" dirty="0"/>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3025" y="1825625"/>
            <a:ext cx="7105949" cy="4351338"/>
          </a:xfrm>
          <a:prstGeom prst="rect">
            <a:avLst/>
          </a:prstGeom>
          <a:noFill/>
          <a:ln>
            <a:noFill/>
          </a:ln>
        </p:spPr>
      </p:pic>
    </p:spTree>
    <p:extLst>
      <p:ext uri="{BB962C8B-B14F-4D97-AF65-F5344CB8AC3E}">
        <p14:creationId xmlns:p14="http://schemas.microsoft.com/office/powerpoint/2010/main" val="291506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AU" sz="3600" dirty="0" smtClean="0">
                    <a:solidFill>
                      <a:schemeClr val="tx1"/>
                    </a:solidFill>
                  </a:rPr>
                  <a:t>Realising that </a:t>
                </a:r>
                <a14:m>
                  <m:oMath xmlns:m="http://schemas.openxmlformats.org/officeDocument/2006/math">
                    <m:f>
                      <m:fPr>
                        <m:ctrlPr>
                          <a:rPr lang="en-AU" sz="3600" i="1">
                            <a:solidFill>
                              <a:schemeClr val="tx1"/>
                            </a:solidFill>
                            <a:latin typeface="Cambria Math" panose="02040503050406030204" pitchFamily="18" charset="0"/>
                          </a:rPr>
                        </m:ctrlPr>
                      </m:fPr>
                      <m:num>
                        <m:r>
                          <a:rPr lang="en-AU" sz="3600" i="1">
                            <a:solidFill>
                              <a:schemeClr val="tx1"/>
                            </a:solidFill>
                            <a:latin typeface="Cambria Math" panose="02040503050406030204" pitchFamily="18" charset="0"/>
                          </a:rPr>
                          <m:t>2</m:t>
                        </m:r>
                      </m:num>
                      <m:den>
                        <m:r>
                          <a:rPr lang="en-AU" sz="3600" i="1">
                            <a:solidFill>
                              <a:schemeClr val="tx1"/>
                            </a:solidFill>
                            <a:latin typeface="Cambria Math" panose="02040503050406030204" pitchFamily="18" charset="0"/>
                          </a:rPr>
                          <m:t>3</m:t>
                        </m:r>
                      </m:den>
                    </m:f>
                  </m:oMath>
                </a14:m>
                <a:r>
                  <a:rPr lang="en-AU" sz="3600" dirty="0">
                    <a:solidFill>
                      <a:schemeClr val="tx1"/>
                    </a:solidFill>
                  </a:rPr>
                  <a:t>   is   </a:t>
                </a:r>
                <a14:m>
                  <m:oMath xmlns:m="http://schemas.openxmlformats.org/officeDocument/2006/math">
                    <m:f>
                      <m:fPr>
                        <m:ctrlPr>
                          <a:rPr lang="en-AU" sz="3600" i="1">
                            <a:solidFill>
                              <a:schemeClr val="tx1"/>
                            </a:solidFill>
                            <a:latin typeface="Cambria Math" panose="02040503050406030204" pitchFamily="18" charset="0"/>
                          </a:rPr>
                        </m:ctrlPr>
                      </m:fPr>
                      <m:num>
                        <m:r>
                          <a:rPr lang="en-AU" sz="3600" i="1">
                            <a:solidFill>
                              <a:schemeClr val="tx1"/>
                            </a:solidFill>
                            <a:latin typeface="Cambria Math" panose="02040503050406030204" pitchFamily="18" charset="0"/>
                          </a:rPr>
                          <m:t>200</m:t>
                        </m:r>
                      </m:num>
                      <m:den>
                        <m:r>
                          <a:rPr lang="en-AU" sz="3600" i="1">
                            <a:solidFill>
                              <a:schemeClr val="tx1"/>
                            </a:solidFill>
                            <a:latin typeface="Cambria Math" panose="02040503050406030204" pitchFamily="18" charset="0"/>
                          </a:rPr>
                          <m:t>300</m:t>
                        </m:r>
                      </m:den>
                    </m:f>
                  </m:oMath>
                </a14:m>
                <a:r>
                  <a:rPr lang="en-AU" sz="3600" dirty="0">
                    <a:solidFill>
                      <a:schemeClr val="tx1"/>
                    </a:solidFill>
                  </a:rPr>
                  <a:t>   then considering the shift to  </a:t>
                </a:r>
                <a14:m>
                  <m:oMath xmlns:m="http://schemas.openxmlformats.org/officeDocument/2006/math">
                    <m:f>
                      <m:fPr>
                        <m:ctrlPr>
                          <a:rPr lang="en-AU" sz="3600" i="1">
                            <a:solidFill>
                              <a:schemeClr val="tx1"/>
                            </a:solidFill>
                            <a:latin typeface="Cambria Math" panose="02040503050406030204" pitchFamily="18" charset="0"/>
                          </a:rPr>
                        </m:ctrlPr>
                      </m:fPr>
                      <m:num>
                        <m:r>
                          <a:rPr lang="en-AU" sz="3600" i="1">
                            <a:solidFill>
                              <a:schemeClr val="tx1"/>
                            </a:solidFill>
                            <a:latin typeface="Cambria Math" panose="02040503050406030204" pitchFamily="18" charset="0"/>
                          </a:rPr>
                          <m:t>201</m:t>
                        </m:r>
                      </m:num>
                      <m:den>
                        <m:r>
                          <a:rPr lang="en-AU" sz="3600" i="1">
                            <a:solidFill>
                              <a:schemeClr val="tx1"/>
                            </a:solidFill>
                            <a:latin typeface="Cambria Math" panose="02040503050406030204" pitchFamily="18" charset="0"/>
                          </a:rPr>
                          <m:t>301</m:t>
                        </m:r>
                      </m:den>
                    </m:f>
                  </m:oMath>
                </a14:m>
                <a:endParaRPr lang="en-AU" sz="3600" dirty="0">
                  <a:solidFill>
                    <a:srgbClr val="0070C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507"/>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0958" y="1825625"/>
            <a:ext cx="8070083" cy="4351338"/>
          </a:xfrm>
          <a:prstGeom prst="rect">
            <a:avLst/>
          </a:prstGeom>
          <a:noFill/>
          <a:ln>
            <a:noFill/>
          </a:ln>
        </p:spPr>
      </p:pic>
    </p:spTree>
    <p:extLst>
      <p:ext uri="{BB962C8B-B14F-4D97-AF65-F5344CB8AC3E}">
        <p14:creationId xmlns:p14="http://schemas.microsoft.com/office/powerpoint/2010/main" val="3668438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Ratios to thirds</a:t>
            </a:r>
          </a:p>
        </p:txBody>
      </p:sp>
      <p:sp>
        <p:nvSpPr>
          <p:cNvPr id="4" name="Footer Placeholder 3"/>
          <p:cNvSpPr>
            <a:spLocks noGrp="1"/>
          </p:cNvSpPr>
          <p:nvPr>
            <p:ph type="ftr" sz="quarter" idx="11"/>
          </p:nvPr>
        </p:nvSpPr>
        <p:spPr/>
        <p:txBody>
          <a:bodyPr/>
          <a:lstStyle/>
          <a:p>
            <a:r>
              <a:rPr lang="en-US" smtClean="0"/>
              <a:t>MAV secondary</a:t>
            </a:r>
            <a:endParaRPr lang="en-AU"/>
          </a:p>
        </p:txBody>
      </p:sp>
      <p:pic>
        <p:nvPicPr>
          <p:cNvPr id="5" name="Content Placeholder 4"/>
          <p:cNvPicPr>
            <a:picLocks noGrp="1"/>
          </p:cNvPicPr>
          <p:nvPr>
            <p:ph idx="1"/>
          </p:nvPr>
        </p:nvPicPr>
        <p:blipFill>
          <a:blip r:embed="rId2">
            <a:lum bright="-23000" contrast="37000"/>
            <a:extLst>
              <a:ext uri="{28A0092B-C50C-407E-A947-70E740481C1C}">
                <a14:useLocalDpi xmlns:a14="http://schemas.microsoft.com/office/drawing/2010/main" val="0"/>
              </a:ext>
            </a:extLst>
          </a:blip>
          <a:srcRect/>
          <a:stretch>
            <a:fillRect/>
          </a:stretch>
        </p:blipFill>
        <p:spPr bwMode="auto">
          <a:xfrm>
            <a:off x="1892147" y="1825625"/>
            <a:ext cx="8407705" cy="4351338"/>
          </a:xfrm>
          <a:prstGeom prst="rect">
            <a:avLst/>
          </a:prstGeom>
          <a:noFill/>
          <a:ln>
            <a:noFill/>
          </a:ln>
        </p:spPr>
      </p:pic>
    </p:spTree>
    <p:extLst>
      <p:ext uri="{BB962C8B-B14F-4D97-AF65-F5344CB8AC3E}">
        <p14:creationId xmlns:p14="http://schemas.microsoft.com/office/powerpoint/2010/main" val="2803447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694</Words>
  <Application>Microsoft Office PowerPoint</Application>
  <PresentationFormat>Widescreen</PresentationFormat>
  <Paragraphs>92</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Turning engaging mathematics classroom experiences into robust learning</vt:lpstr>
      <vt:lpstr>Abstract</vt:lpstr>
      <vt:lpstr>A lesson - Comparing fractions</vt:lpstr>
      <vt:lpstr>PowerPoint Presentation</vt:lpstr>
      <vt:lpstr>Common denominator of 903 </vt:lpstr>
      <vt:lpstr>Common denominator of 301 </vt:lpstr>
      <vt:lpstr>Converting fractions to decimals </vt:lpstr>
      <vt:lpstr>Realising that 2/3   is   200/300   then considering the shift to  201/301</vt:lpstr>
      <vt:lpstr>Ratios to thirds</vt:lpstr>
      <vt:lpstr>Consolidating Task to establish learning</vt:lpstr>
      <vt:lpstr>PowerPoint Presentation</vt:lpstr>
      <vt:lpstr>Common denominator</vt:lpstr>
      <vt:lpstr>Decimals</vt:lpstr>
      <vt:lpstr>Decimals</vt:lpstr>
      <vt:lpstr>Bar Diagram</vt:lpstr>
      <vt:lpstr>Bar Diagram</vt:lpstr>
      <vt:lpstr>Residual from whole</vt:lpstr>
      <vt:lpstr>Residual from whole</vt:lpstr>
      <vt:lpstr>Mixed Number</vt:lpstr>
      <vt:lpstr>Bigger denominator, smaller fraction</vt:lpstr>
      <vt:lpstr>Findings from Consolidating Task</vt:lpstr>
      <vt:lpstr>PowerPoint Presentation</vt:lpstr>
      <vt:lpstr>Reflection on using challenging tasks</vt:lpstr>
      <vt:lpstr>PowerPoint Presentation</vt:lpstr>
      <vt:lpstr>Semester 2 Examination</vt:lpstr>
      <vt:lpstr>Semester 2 Reflections: What has worked well for you in Maths this semester?</vt:lpstr>
    </vt:vector>
  </TitlesOfParts>
  <Company>Monash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lessons</dc:title>
  <dc:creator>Peter Sullivan</dc:creator>
  <cp:lastModifiedBy>Caroline Brown</cp:lastModifiedBy>
  <cp:revision>26</cp:revision>
  <dcterms:created xsi:type="dcterms:W3CDTF">2015-11-21T19:55:26Z</dcterms:created>
  <dcterms:modified xsi:type="dcterms:W3CDTF">2015-12-03T09:57:57Z</dcterms:modified>
</cp:coreProperties>
</file>